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</p:sldMasterIdLst>
  <p:notesMasterIdLst>
    <p:notesMasterId r:id="rId15"/>
  </p:notesMasterIdLst>
  <p:sldIdLst>
    <p:sldId id="292" r:id="rId4"/>
    <p:sldId id="281" r:id="rId5"/>
    <p:sldId id="282" r:id="rId6"/>
    <p:sldId id="283" r:id="rId7"/>
    <p:sldId id="284" r:id="rId8"/>
    <p:sldId id="285" r:id="rId9"/>
    <p:sldId id="286" r:id="rId10"/>
    <p:sldId id="287" r:id="rId11"/>
    <p:sldId id="288" r:id="rId12"/>
    <p:sldId id="289" r:id="rId13"/>
    <p:sldId id="291" r:id="rId14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75"/>
    <a:srgbClr val="00A7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88534" autoAdjust="0"/>
  </p:normalViewPr>
  <p:slideViewPr>
    <p:cSldViewPr snapToGrid="0">
      <p:cViewPr varScale="1">
        <p:scale>
          <a:sx n="101" d="100"/>
          <a:sy n="101" d="100"/>
        </p:scale>
        <p:origin x="990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4622DF-768F-4054-8292-AB6C5F613D37}" type="datetimeFigureOut">
              <a:rPr lang="en-US" smtClean="0"/>
              <a:t>2/17/2017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518025"/>
            <a:ext cx="5683250" cy="36972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2725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733194-DCE1-44C0-B84B-FD596423D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536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33194-DCE1-44C0-B84B-FD596423D7F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810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33194-DCE1-44C0-B84B-FD596423D7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4599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33194-DCE1-44C0-B84B-FD596423D7F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143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33194-DCE1-44C0-B84B-FD596423D7F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671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85709-EF5B-44CD-BD19-4CF149662287}" type="datetimeFigureOut">
              <a:rPr lang="en-US" smtClean="0"/>
              <a:t>2/17/2017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7A0F7-098B-4D11-8E08-F75A44752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488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85709-EF5B-44CD-BD19-4CF149662287}" type="datetimeFigureOut">
              <a:rPr lang="en-US" smtClean="0"/>
              <a:t>2/17/2017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7A0F7-098B-4D11-8E08-F75A44752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234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85709-EF5B-44CD-BD19-4CF149662287}" type="datetimeFigureOut">
              <a:rPr lang="en-US" smtClean="0"/>
              <a:t>2/17/2017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7A0F7-098B-4D11-8E08-F75A44752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6849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6DFEF7-2B01-4458-A3AC-F8E833533E9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F44B73-FA56-4F97-8923-B43175872B4E}" type="slidenum">
              <a:rPr lang="en-US" altLang="pt-PT"/>
              <a:pPr/>
              <a:t>‹#›</a:t>
            </a:fld>
            <a:endParaRPr lang="en-US" altLang="pt-PT"/>
          </a:p>
        </p:txBody>
      </p:sp>
    </p:spTree>
    <p:extLst>
      <p:ext uri="{BB962C8B-B14F-4D97-AF65-F5344CB8AC3E}">
        <p14:creationId xmlns:p14="http://schemas.microsoft.com/office/powerpoint/2010/main" val="13236858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27DF41-8C76-4110-8E26-E29A330E04D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BD1E98-8BA6-424C-9F5E-C562098DB4FD}" type="slidenum">
              <a:rPr lang="en-US" altLang="pt-PT"/>
              <a:pPr/>
              <a:t>‹#›</a:t>
            </a:fld>
            <a:endParaRPr lang="en-US" altLang="pt-PT"/>
          </a:p>
        </p:txBody>
      </p:sp>
    </p:spTree>
    <p:extLst>
      <p:ext uri="{BB962C8B-B14F-4D97-AF65-F5344CB8AC3E}">
        <p14:creationId xmlns:p14="http://schemas.microsoft.com/office/powerpoint/2010/main" val="1576091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23204-47BC-42C6-9559-16E4ED46447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7E4490-E083-4DA4-97D9-9C93EA3BFEC0}" type="slidenum">
              <a:rPr lang="en-US" altLang="pt-PT"/>
              <a:pPr/>
              <a:t>‹#›</a:t>
            </a:fld>
            <a:endParaRPr lang="en-US" altLang="pt-PT"/>
          </a:p>
        </p:txBody>
      </p:sp>
    </p:spTree>
    <p:extLst>
      <p:ext uri="{BB962C8B-B14F-4D97-AF65-F5344CB8AC3E}">
        <p14:creationId xmlns:p14="http://schemas.microsoft.com/office/powerpoint/2010/main" val="17699645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4E56A-910B-48F0-B403-72D466F8B55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1F6B35-9B8E-443D-94AC-51D877E0A17F}" type="slidenum">
              <a:rPr lang="en-US" altLang="pt-PT"/>
              <a:pPr/>
              <a:t>‹#›</a:t>
            </a:fld>
            <a:endParaRPr lang="en-US" altLang="pt-PT"/>
          </a:p>
        </p:txBody>
      </p:sp>
    </p:spTree>
    <p:extLst>
      <p:ext uri="{BB962C8B-B14F-4D97-AF65-F5344CB8AC3E}">
        <p14:creationId xmlns:p14="http://schemas.microsoft.com/office/powerpoint/2010/main" val="20842816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B1D737-7722-4DCA-861C-D7F04378695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37A982-E52D-4446-B409-F03A9F75ADCE}" type="slidenum">
              <a:rPr lang="en-US" altLang="pt-PT"/>
              <a:pPr/>
              <a:t>‹#›</a:t>
            </a:fld>
            <a:endParaRPr lang="en-US" altLang="pt-PT"/>
          </a:p>
        </p:txBody>
      </p:sp>
    </p:spTree>
    <p:extLst>
      <p:ext uri="{BB962C8B-B14F-4D97-AF65-F5344CB8AC3E}">
        <p14:creationId xmlns:p14="http://schemas.microsoft.com/office/powerpoint/2010/main" val="25633242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4145B-0353-43BB-8C98-BA3F8732CEA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E210E6-9668-4659-A58F-BADE494CC75D}" type="slidenum">
              <a:rPr lang="en-US" altLang="pt-PT"/>
              <a:pPr/>
              <a:t>‹#›</a:t>
            </a:fld>
            <a:endParaRPr lang="en-US" altLang="pt-PT"/>
          </a:p>
        </p:txBody>
      </p:sp>
    </p:spTree>
    <p:extLst>
      <p:ext uri="{BB962C8B-B14F-4D97-AF65-F5344CB8AC3E}">
        <p14:creationId xmlns:p14="http://schemas.microsoft.com/office/powerpoint/2010/main" val="18719734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692588-10CB-4C31-ABC3-814D616F901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A26111-6E76-4BC0-B1D4-6486DDE0713A}" type="slidenum">
              <a:rPr lang="en-US" altLang="pt-PT"/>
              <a:pPr/>
              <a:t>‹#›</a:t>
            </a:fld>
            <a:endParaRPr lang="en-US" altLang="pt-PT"/>
          </a:p>
        </p:txBody>
      </p:sp>
    </p:spTree>
    <p:extLst>
      <p:ext uri="{BB962C8B-B14F-4D97-AF65-F5344CB8AC3E}">
        <p14:creationId xmlns:p14="http://schemas.microsoft.com/office/powerpoint/2010/main" val="22773326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2F2D03-7A05-4ABB-8506-DC90C668AC9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D20D99-5DF7-4291-BDA4-207156750FA5}" type="slidenum">
              <a:rPr lang="en-US" altLang="pt-PT"/>
              <a:pPr/>
              <a:t>‹#›</a:t>
            </a:fld>
            <a:endParaRPr lang="en-US" altLang="pt-PT"/>
          </a:p>
        </p:txBody>
      </p:sp>
    </p:spTree>
    <p:extLst>
      <p:ext uri="{BB962C8B-B14F-4D97-AF65-F5344CB8AC3E}">
        <p14:creationId xmlns:p14="http://schemas.microsoft.com/office/powerpoint/2010/main" val="1745668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85709-EF5B-44CD-BD19-4CF149662287}" type="datetimeFigureOut">
              <a:rPr lang="en-US" smtClean="0"/>
              <a:t>2/17/2017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7A0F7-098B-4D11-8E08-F75A44752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3257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B5DB89-44E4-43AA-B04D-08FC79EC6C0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E1A477-F526-4C67-A048-DA966B6D4A72}" type="slidenum">
              <a:rPr lang="en-US" altLang="pt-PT"/>
              <a:pPr/>
              <a:t>‹#›</a:t>
            </a:fld>
            <a:endParaRPr lang="en-US" altLang="pt-PT"/>
          </a:p>
        </p:txBody>
      </p:sp>
    </p:spTree>
    <p:extLst>
      <p:ext uri="{BB962C8B-B14F-4D97-AF65-F5344CB8AC3E}">
        <p14:creationId xmlns:p14="http://schemas.microsoft.com/office/powerpoint/2010/main" val="36981635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8D81A-17C5-475C-8227-E39FDE44C01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26F47C-8776-419E-9E78-598A268F246F}" type="slidenum">
              <a:rPr lang="en-US" altLang="pt-PT"/>
              <a:pPr/>
              <a:t>‹#›</a:t>
            </a:fld>
            <a:endParaRPr lang="en-US" altLang="pt-PT"/>
          </a:p>
        </p:txBody>
      </p:sp>
    </p:spTree>
    <p:extLst>
      <p:ext uri="{BB962C8B-B14F-4D97-AF65-F5344CB8AC3E}">
        <p14:creationId xmlns:p14="http://schemas.microsoft.com/office/powerpoint/2010/main" val="2800760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4A2795-D16A-4078-BD6F-B3368AC5A48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78DBDC-CEDA-41C5-B9B2-36B669F258AF}" type="slidenum">
              <a:rPr lang="en-US" altLang="pt-PT"/>
              <a:pPr/>
              <a:t>‹#›</a:t>
            </a:fld>
            <a:endParaRPr lang="en-US" altLang="pt-PT"/>
          </a:p>
        </p:txBody>
      </p:sp>
    </p:spTree>
    <p:extLst>
      <p:ext uri="{BB962C8B-B14F-4D97-AF65-F5344CB8AC3E}">
        <p14:creationId xmlns:p14="http://schemas.microsoft.com/office/powerpoint/2010/main" val="25564510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2ADB2-F231-7943-AB17-8A60FBFA1283}" type="datetimeFigureOut">
              <a:rPr lang="en-US" smtClean="0"/>
              <a:t>2/17/2017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58B45-44E1-C64E-94A6-271B38269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4016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2ADB2-F231-7943-AB17-8A60FBFA1283}" type="datetimeFigureOut">
              <a:rPr lang="en-US" smtClean="0"/>
              <a:t>2/17/2017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58B45-44E1-C64E-94A6-271B38269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2997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2ADB2-F231-7943-AB17-8A60FBFA1283}" type="datetimeFigureOut">
              <a:rPr lang="en-US" smtClean="0"/>
              <a:t>2/17/2017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58B45-44E1-C64E-94A6-271B38269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7650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2ADB2-F231-7943-AB17-8A60FBFA1283}" type="datetimeFigureOut">
              <a:rPr lang="en-US" smtClean="0"/>
              <a:t>2/17/2017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58B45-44E1-C64E-94A6-271B38269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5864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2ADB2-F231-7943-AB17-8A60FBFA1283}" type="datetimeFigureOut">
              <a:rPr lang="en-US" smtClean="0"/>
              <a:t>2/17/2017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58B45-44E1-C64E-94A6-271B38269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4495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2ADB2-F231-7943-AB17-8A60FBFA1283}" type="datetimeFigureOut">
              <a:rPr lang="en-US" smtClean="0"/>
              <a:t>2/17/2017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58B45-44E1-C64E-94A6-271B38269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6343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2ADB2-F231-7943-AB17-8A60FBFA1283}" type="datetimeFigureOut">
              <a:rPr lang="en-US" smtClean="0"/>
              <a:t>2/17/2017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58B45-44E1-C64E-94A6-271B38269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442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85709-EF5B-44CD-BD19-4CF149662287}" type="datetimeFigureOut">
              <a:rPr lang="en-US" smtClean="0"/>
              <a:t>2/17/2017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7A0F7-098B-4D11-8E08-F75A44752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7300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2ADB2-F231-7943-AB17-8A60FBFA1283}" type="datetimeFigureOut">
              <a:rPr lang="en-US" smtClean="0"/>
              <a:t>2/17/2017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58B45-44E1-C64E-94A6-271B38269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46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2ADB2-F231-7943-AB17-8A60FBFA1283}" type="datetimeFigureOut">
              <a:rPr lang="en-US" smtClean="0"/>
              <a:t>2/17/2017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58B45-44E1-C64E-94A6-271B38269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015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2ADB2-F231-7943-AB17-8A60FBFA1283}" type="datetimeFigureOut">
              <a:rPr lang="en-US" smtClean="0"/>
              <a:t>2/17/2017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58B45-44E1-C64E-94A6-271B38269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8101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2ADB2-F231-7943-AB17-8A60FBFA1283}" type="datetimeFigureOut">
              <a:rPr lang="en-US" smtClean="0"/>
              <a:t>2/17/2017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58B45-44E1-C64E-94A6-271B38269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31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85709-EF5B-44CD-BD19-4CF149662287}" type="datetimeFigureOut">
              <a:rPr lang="en-US" smtClean="0"/>
              <a:t>2/17/2017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7A0F7-098B-4D11-8E08-F75A44752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294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85709-EF5B-44CD-BD19-4CF149662287}" type="datetimeFigureOut">
              <a:rPr lang="en-US" smtClean="0"/>
              <a:t>2/17/2017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7A0F7-098B-4D11-8E08-F75A44752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847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85709-EF5B-44CD-BD19-4CF149662287}" type="datetimeFigureOut">
              <a:rPr lang="en-US" smtClean="0"/>
              <a:t>2/17/2017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7A0F7-098B-4D11-8E08-F75A44752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861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85709-EF5B-44CD-BD19-4CF149662287}" type="datetimeFigureOut">
              <a:rPr lang="en-US" smtClean="0"/>
              <a:t>2/17/2017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7A0F7-098B-4D11-8E08-F75A44752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710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85709-EF5B-44CD-BD19-4CF149662287}" type="datetimeFigureOut">
              <a:rPr lang="en-US" smtClean="0"/>
              <a:t>2/17/2017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7A0F7-098B-4D11-8E08-F75A44752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833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85709-EF5B-44CD-BD19-4CF149662287}" type="datetimeFigureOut">
              <a:rPr lang="en-US" smtClean="0"/>
              <a:t>2/17/2017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7A0F7-098B-4D11-8E08-F75A44752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97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B85709-EF5B-44CD-BD19-4CF149662287}" type="datetimeFigureOut">
              <a:rPr lang="en-US" smtClean="0"/>
              <a:t>2/17/2017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87A0F7-098B-4D11-8E08-F75A44752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481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PT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PT"/>
              <a:t>Click to edit Master text styles</a:t>
            </a:r>
          </a:p>
          <a:p>
            <a:pPr lvl="1"/>
            <a:r>
              <a:rPr lang="en-US" altLang="pt-PT"/>
              <a:t>Second level</a:t>
            </a:r>
          </a:p>
          <a:p>
            <a:pPr lvl="2"/>
            <a:r>
              <a:rPr lang="en-US" altLang="pt-PT"/>
              <a:t>Third level</a:t>
            </a:r>
          </a:p>
          <a:p>
            <a:pPr lvl="3"/>
            <a:r>
              <a:rPr lang="en-US" altLang="pt-PT"/>
              <a:t>Fourth level</a:t>
            </a:r>
          </a:p>
          <a:p>
            <a:pPr lvl="4"/>
            <a:r>
              <a:rPr lang="en-US" altLang="pt-PT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F53BD6C-DFB7-4989-95C8-8573E9804CF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853CF5A-DABF-437E-B77F-825D42575C41}" type="slidenum">
              <a:rPr lang="en-US" altLang="pt-PT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pt-PT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625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6F73DC-30DF-4742-B98E-4014D8791F36}" type="datetimeFigureOut">
              <a:rPr lang="en-US" smtClean="0"/>
              <a:t>2/17/2017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AA66B-162C-491D-9620-4778BE08C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040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car.org/legal/tools/" TargetMode="External"/><Relationship Id="rId4" Type="http://schemas.openxmlformats.org/officeDocument/2006/relationships/hyperlink" Target="http://www.car.org/riskmanagement/qa/contract-forms-folder/RequestRepairRRform/?highlight=rr%20and%20rrrr%20for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25"/>
            <a:ext cx="1220173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8353" y="2103124"/>
            <a:ext cx="8304874" cy="948081"/>
          </a:xfrm>
          <a:solidFill>
            <a:schemeClr val="bg1">
              <a:alpha val="45000"/>
            </a:schemeClr>
          </a:solidFill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0075"/>
                </a:solidFill>
              </a:rPr>
              <a:t>Negotiating Repairs</a:t>
            </a:r>
            <a:endParaRPr lang="en-US" dirty="0">
              <a:solidFill>
                <a:srgbClr val="000075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78353" y="3054477"/>
            <a:ext cx="8304874" cy="721526"/>
          </a:xfrm>
          <a:solidFill>
            <a:schemeClr val="bg1">
              <a:alpha val="45000"/>
            </a:schemeClr>
          </a:solidFill>
        </p:spPr>
        <p:txBody>
          <a:bodyPr>
            <a:normAutofit/>
          </a:bodyPr>
          <a:lstStyle/>
          <a:p>
            <a:r>
              <a:rPr lang="en-US" sz="4000" spc="50" dirty="0">
                <a:ln w="0"/>
                <a:solidFill>
                  <a:srgbClr val="00007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Using the RR and RRRR Forms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133" y="5726473"/>
            <a:ext cx="1972707" cy="108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4024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6094397" y="-3754"/>
            <a:ext cx="6096000" cy="6858000"/>
          </a:xfrm>
          <a:prstGeom prst="rect">
            <a:avLst/>
          </a:prstGeom>
          <a:solidFill>
            <a:srgbClr val="000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94397" y="242568"/>
            <a:ext cx="6096000" cy="904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3600" b="1" u="sng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Alternatives to Making Repairs</a:t>
            </a:r>
            <a:endParaRPr lang="ru-RU" sz="3600" b="1" u="sng" dirty="0">
              <a:solidFill>
                <a:schemeClr val="bg1"/>
              </a:solidFill>
              <a:latin typeface="Myriad Pro" panose="020B0503030403020204" pitchFamily="34" charset="0"/>
              <a:cs typeface="Adobe Devanagari" panose="02040503050201020203" pitchFamily="18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6342742" y="1285875"/>
            <a:ext cx="5602515" cy="5457825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3000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Form RR enables the Buyer to ask for repairs, a credit, a price reduction or all</a:t>
            </a:r>
          </a:p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3000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Seller may offer a credit or a reduction in price in lieu of making repairs</a:t>
            </a:r>
          </a:p>
          <a:p>
            <a:pPr marL="457200" lvl="1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- Note:  Repair of habitability conditions by Seller may be required by Buyer’s lender</a:t>
            </a:r>
          </a:p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3000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 If the lender disallows the credit?</a:t>
            </a:r>
          </a:p>
          <a:p>
            <a:pPr marL="457200" lvl="1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- The lender’s decision must be respected; the credit will not be paid</a:t>
            </a:r>
          </a:p>
          <a:p>
            <a:pPr marL="457200" lvl="1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- Solution? Ask lender about the maximum credit in advance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2" r="-1"/>
          <a:stretch/>
        </p:blipFill>
        <p:spPr>
          <a:xfrm>
            <a:off x="12" y="0"/>
            <a:ext cx="55956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31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38200" y="603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000075"/>
                </a:solidFill>
              </a:rPr>
              <a:t>Additional Resources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500" y="5666393"/>
            <a:ext cx="1905000" cy="104591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88359" y="1296670"/>
            <a:ext cx="5415280" cy="124460"/>
          </a:xfrm>
          <a:prstGeom prst="rect">
            <a:avLst/>
          </a:prstGeom>
          <a:solidFill>
            <a:srgbClr val="000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2994594"/>
            <a:ext cx="12192000" cy="1638366"/>
          </a:xfrm>
          <a:prstGeom prst="rect">
            <a:avLst/>
          </a:prstGeom>
          <a:solidFill>
            <a:srgbClr val="000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289560" y="2081643"/>
            <a:ext cx="12024359" cy="2387601"/>
          </a:xfrm>
        </p:spPr>
        <p:txBody>
          <a:bodyPr>
            <a:normAutofit/>
          </a:bodyPr>
          <a:lstStyle/>
          <a:p>
            <a:pPr lvl="0">
              <a:buClr>
                <a:srgbClr val="000075"/>
              </a:buClr>
              <a:buFont typeface="Wingdings" panose="05000000000000000000" pitchFamily="2" charset="2"/>
              <a:buChar char="§"/>
            </a:pPr>
            <a:r>
              <a:rPr lang="en-US" sz="2600" spc="-40" dirty="0">
                <a:latin typeface="+mj-lt"/>
              </a:rPr>
              <a:t>C.A.R. Legal Q &amp; A:  </a:t>
            </a:r>
            <a:r>
              <a:rPr lang="en-US" sz="2600" spc="-40" dirty="0">
                <a:latin typeface="+mj-lt"/>
                <a:hlinkClick r:id="rId4"/>
              </a:rPr>
              <a:t>Requests for Repair and Use of the RR and RRRR Forms</a:t>
            </a:r>
            <a:endParaRPr lang="en-US" sz="2600" spc="-40" dirty="0">
              <a:latin typeface="+mj-lt"/>
            </a:endParaRPr>
          </a:p>
          <a:p>
            <a:pPr lvl="0" algn="just">
              <a:buClr>
                <a:schemeClr val="bg1"/>
              </a:buClr>
              <a:buFont typeface="Wingdings" panose="05000000000000000000" pitchFamily="2" charset="2"/>
              <a:buChar char="§"/>
            </a:pPr>
            <a:endParaRPr lang="en-US" sz="2600" spc="-40" dirty="0">
              <a:solidFill>
                <a:schemeClr val="bg1"/>
              </a:solidFill>
              <a:latin typeface="+mj-lt"/>
            </a:endParaRPr>
          </a:p>
          <a:p>
            <a:pPr lvl="0" algn="just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600" spc="-40" dirty="0">
                <a:solidFill>
                  <a:schemeClr val="bg1"/>
                </a:solidFill>
                <a:latin typeface="+mj-lt"/>
              </a:rPr>
              <a:t>C.A.R. Video Short: </a:t>
            </a:r>
          </a:p>
          <a:p>
            <a:pPr marL="0" lvl="0" indent="0" algn="just">
              <a:buClr>
                <a:schemeClr val="bg1"/>
              </a:buClr>
              <a:buNone/>
            </a:pPr>
            <a:r>
              <a:rPr lang="en-US" sz="2600" spc="-40" dirty="0">
                <a:solidFill>
                  <a:schemeClr val="bg1"/>
                </a:solidFill>
                <a:latin typeface="+mj-lt"/>
              </a:rPr>
              <a:t>1) Negotiating Repairs Tips for Sellers (available on www.car.org in the Legal Tools section) </a:t>
            </a:r>
          </a:p>
          <a:p>
            <a:pPr marL="0" lvl="0" indent="0" algn="just">
              <a:buClr>
                <a:schemeClr val="bg1"/>
              </a:buClr>
              <a:buNone/>
            </a:pPr>
            <a:r>
              <a:rPr lang="en-US" sz="2600" spc="-40" dirty="0">
                <a:solidFill>
                  <a:schemeClr val="bg1"/>
                </a:solidFill>
                <a:latin typeface="+mj-lt"/>
              </a:rPr>
              <a:t>2) Negotiating Repairs Tips for Buyers (available on www.car.org in the Legal Tools section) </a:t>
            </a:r>
          </a:p>
        </p:txBody>
      </p:sp>
      <p:sp>
        <p:nvSpPr>
          <p:cNvPr id="2" name="Rectangle 1"/>
          <p:cNvSpPr/>
          <p:nvPr/>
        </p:nvSpPr>
        <p:spPr>
          <a:xfrm>
            <a:off x="4643785" y="6342980"/>
            <a:ext cx="16579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75"/>
                </a:solidFill>
                <a:hlinkClick r:id="rId5"/>
              </a:rPr>
              <a:t>CAR Legal Tools</a:t>
            </a:r>
            <a:endParaRPr lang="en-US" b="1" dirty="0">
              <a:solidFill>
                <a:srgbClr val="0000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734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26152" y="1697812"/>
            <a:ext cx="396967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lnSpc>
                <a:spcPct val="150000"/>
              </a:lnSpc>
              <a:buClr>
                <a:srgbClr val="000075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RR = “Request for Repair” form</a:t>
            </a:r>
          </a:p>
          <a:p>
            <a:pPr marL="171450" indent="-171450" algn="just">
              <a:lnSpc>
                <a:spcPct val="150000"/>
              </a:lnSpc>
              <a:buClr>
                <a:srgbClr val="000075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RRRR = “Seller Response and Buyer Reply to Request for Repair” form</a:t>
            </a:r>
          </a:p>
          <a:p>
            <a:pPr marL="171450" indent="-171450" algn="just">
              <a:lnSpc>
                <a:spcPct val="150000"/>
              </a:lnSpc>
              <a:buClr>
                <a:srgbClr val="000075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Use these to facilitate the negotiation of repairs and removal of contingencies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1258784"/>
          </a:xfrm>
          <a:prstGeom prst="rect">
            <a:avLst/>
          </a:prstGeom>
          <a:solidFill>
            <a:srgbClr val="0000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What “R” the RR and RRRR Forms?</a:t>
            </a:r>
            <a:endParaRPr lang="en-US" sz="4400" b="1" spc="800" dirty="0">
              <a:solidFill>
                <a:schemeClr val="bg1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pPr algn="ctr"/>
            <a:endParaRPr lang="pt-PT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4572" y="5928286"/>
            <a:ext cx="1554615" cy="85351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905" y="1697812"/>
            <a:ext cx="6182945" cy="412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63075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1258784"/>
          </a:xfrm>
          <a:prstGeom prst="rect">
            <a:avLst/>
          </a:prstGeom>
          <a:solidFill>
            <a:srgbClr val="0000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32618"/>
            <a:ext cx="121920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How the RR Form Works (Buyer’s Request)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0" y="1466271"/>
            <a:ext cx="7658100" cy="5212709"/>
          </a:xfrm>
        </p:spPr>
        <p:txBody>
          <a:bodyPr wrap="square">
            <a:spAutoFit/>
          </a:bodyPr>
          <a:lstStyle/>
          <a:p>
            <a:pPr algn="just">
              <a:buClr>
                <a:srgbClr val="000075"/>
              </a:buClr>
              <a:buFont typeface="Wingdings" panose="05000000000000000000" pitchFamily="2" charset="2"/>
              <a:buChar char="§"/>
            </a:pPr>
            <a:r>
              <a:rPr lang="en-US" sz="2600" b="1" u="sng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Buyer requests repairs using RR form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rgbClr val="000075"/>
              </a:buClr>
              <a:buFont typeface="Wingdings" panose="05000000000000000000" pitchFamily="2" charset="2"/>
              <a:buChar char="v"/>
            </a:pPr>
            <a:r>
              <a:rPr lang="en-US" sz="22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lang="en-US" sz="1800" dirty="0">
                <a:cs typeface="Adobe Devanagari" panose="02040503050201020203" pitchFamily="18" charset="0"/>
              </a:rPr>
              <a:t>List of repairs too long? </a:t>
            </a:r>
            <a:r>
              <a:rPr lang="en-US" sz="1800" dirty="0" err="1">
                <a:cs typeface="Adobe Devanagari" panose="02040503050201020203" pitchFamily="18" charset="0"/>
              </a:rPr>
              <a:t>zipForm</a:t>
            </a:r>
            <a:r>
              <a:rPr lang="en-US" sz="1800" dirty="0">
                <a:cs typeface="Adobe Devanagari" panose="02040503050201020203" pitchFamily="18" charset="0"/>
              </a:rPr>
              <a:t>® will automatically attach a text overflow addendum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Clr>
                <a:srgbClr val="000075"/>
              </a:buClr>
              <a:buNone/>
            </a:pPr>
            <a:endParaRPr lang="en-US" sz="1800" dirty="0">
              <a:cs typeface="Adobe Devanagari" panose="02040503050201020203" pitchFamily="18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rgbClr val="000075"/>
              </a:buClr>
              <a:buFont typeface="Wingdings" panose="05000000000000000000" pitchFamily="2" charset="2"/>
              <a:buChar char="v"/>
            </a:pPr>
            <a:r>
              <a:rPr lang="en-US" sz="1800" dirty="0">
                <a:cs typeface="Adobe Devanagari" panose="02040503050201020203" pitchFamily="18" charset="0"/>
              </a:rPr>
              <a:t> Termite repairs can be requested based upon an already-conducted inspection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Clr>
                <a:srgbClr val="000075"/>
              </a:buClr>
              <a:buNone/>
            </a:pPr>
            <a:endParaRPr lang="en-US" sz="1800" dirty="0">
              <a:cs typeface="Adobe Devanagari" panose="02040503050201020203" pitchFamily="18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rgbClr val="000075"/>
              </a:buClr>
              <a:buFont typeface="Wingdings" panose="05000000000000000000" pitchFamily="2" charset="2"/>
              <a:buChar char="v"/>
            </a:pPr>
            <a:r>
              <a:rPr lang="en-US" sz="1800" dirty="0">
                <a:cs typeface="Adobe Devanagari" panose="02040503050201020203" pitchFamily="18" charset="0"/>
              </a:rPr>
              <a:t> Also use to request credits or price reduction in lieu of repairs</a:t>
            </a:r>
          </a:p>
          <a:p>
            <a:pPr marL="914400" lvl="2" indent="0">
              <a:lnSpc>
                <a:spcPct val="100000"/>
              </a:lnSpc>
              <a:spcBef>
                <a:spcPts val="0"/>
              </a:spcBef>
              <a:buClr>
                <a:srgbClr val="000075"/>
              </a:buClr>
              <a:buNone/>
            </a:pPr>
            <a:r>
              <a:rPr lang="en-US" sz="1800" dirty="0">
                <a:cs typeface="Adobe Devanagari" panose="02040503050201020203" pitchFamily="18" charset="0"/>
              </a:rPr>
              <a:t>- Credit must be disclosed to lender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Clr>
                <a:srgbClr val="000075"/>
              </a:buClr>
              <a:buFontTx/>
              <a:buChar char="-"/>
            </a:pPr>
            <a:r>
              <a:rPr lang="en-US" sz="1800" dirty="0">
                <a:cs typeface="Adobe Devanagari" panose="02040503050201020203" pitchFamily="18" charset="0"/>
              </a:rPr>
              <a:t>Total credit may not exceed lender-allowable credit</a:t>
            </a:r>
          </a:p>
          <a:p>
            <a:pPr marL="914400" lvl="2" indent="0">
              <a:lnSpc>
                <a:spcPct val="100000"/>
              </a:lnSpc>
              <a:spcBef>
                <a:spcPts val="0"/>
              </a:spcBef>
              <a:buClr>
                <a:srgbClr val="000075"/>
              </a:buClr>
              <a:buNone/>
            </a:pPr>
            <a:endParaRPr lang="en-US" sz="1800" dirty="0">
              <a:cs typeface="Adobe Devanagari" panose="02040503050201020203" pitchFamily="18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rgbClr val="000075"/>
              </a:buClr>
              <a:buFont typeface="Wingdings" panose="05000000000000000000" pitchFamily="2" charset="2"/>
              <a:buChar char="v"/>
            </a:pPr>
            <a:r>
              <a:rPr lang="en-US" sz="1800" dirty="0">
                <a:cs typeface="Adobe Devanagari" panose="02040503050201020203" pitchFamily="18" charset="0"/>
              </a:rPr>
              <a:t> Give Seller copies of reports with request.</a:t>
            </a:r>
            <a:r>
              <a:rPr lang="en-US" sz="1800" dirty="0">
                <a:solidFill>
                  <a:srgbClr val="FF0000"/>
                </a:solidFill>
                <a:cs typeface="Adobe Devanagari" panose="02040503050201020203" pitchFamily="18" charset="0"/>
              </a:rPr>
              <a:t> </a:t>
            </a:r>
            <a:r>
              <a:rPr lang="en-US" sz="1800" dirty="0">
                <a:cs typeface="Adobe Devanagari" panose="02040503050201020203" pitchFamily="18" charset="0"/>
              </a:rPr>
              <a:t>Seller to share with future buyers if the request is declined and the transaction fails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Clr>
                <a:srgbClr val="000075"/>
              </a:buClr>
              <a:buNone/>
            </a:pPr>
            <a:endParaRPr lang="en-US" sz="1800" dirty="0">
              <a:cs typeface="Adobe Devanagari" panose="02040503050201020203" pitchFamily="18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rgbClr val="000075"/>
              </a:buClr>
              <a:buFont typeface="Wingdings" panose="05000000000000000000" pitchFamily="2" charset="2"/>
              <a:buChar char="v"/>
            </a:pPr>
            <a:r>
              <a:rPr lang="en-US" sz="1800" dirty="0">
                <a:cs typeface="Adobe Devanagari" panose="02040503050201020203" pitchFamily="18" charset="0"/>
              </a:rPr>
              <a:t> If Seller agrees and buyer signs RR form the identified contingencies are automatically removed with Buyer’s signature!</a:t>
            </a:r>
          </a:p>
          <a:p>
            <a:pPr marL="0" indent="0">
              <a:buNone/>
            </a:pPr>
            <a:endParaRPr lang="en-US" sz="3000" strike="sngStrike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160477"/>
            <a:ext cx="10149840" cy="204537"/>
          </a:xfrm>
          <a:prstGeom prst="rect">
            <a:avLst/>
          </a:prstGeom>
          <a:solidFill>
            <a:srgbClr val="000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028" name="Picture 4" descr="Resultado de imagem para Buyer’s Reques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81"/>
          <a:stretch/>
        </p:blipFill>
        <p:spPr bwMode="auto">
          <a:xfrm>
            <a:off x="8508461" y="2683679"/>
            <a:ext cx="3289884" cy="2471518"/>
          </a:xfrm>
          <a:prstGeom prst="rect">
            <a:avLst/>
          </a:prstGeom>
          <a:noFill/>
          <a:ln w="28575">
            <a:solidFill>
              <a:srgbClr val="00007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4572" y="5928286"/>
            <a:ext cx="1554615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353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258784"/>
          </a:xfrm>
          <a:prstGeom prst="rect">
            <a:avLst/>
          </a:prstGeom>
          <a:solidFill>
            <a:srgbClr val="0000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32618"/>
            <a:ext cx="121920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How the RR Form Works (Seller’s Response)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160477"/>
            <a:ext cx="10153403" cy="204537"/>
          </a:xfrm>
          <a:prstGeom prst="rect">
            <a:avLst/>
          </a:prstGeom>
          <a:solidFill>
            <a:srgbClr val="000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55273" y="1390799"/>
            <a:ext cx="5669477" cy="4769678"/>
          </a:xfrm>
        </p:spPr>
        <p:txBody>
          <a:bodyPr>
            <a:normAutofit lnSpcReduction="10000"/>
          </a:bodyPr>
          <a:lstStyle/>
          <a:p>
            <a:pPr>
              <a:buClr>
                <a:srgbClr val="000075"/>
              </a:buClr>
              <a:buFont typeface="Wingdings" panose="05000000000000000000" pitchFamily="2" charset="2"/>
              <a:buChar char="§"/>
            </a:pPr>
            <a:r>
              <a:rPr lang="en-US" b="1" u="sng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Seller can:</a:t>
            </a:r>
          </a:p>
          <a:p>
            <a:pPr lvl="1" algn="just">
              <a:lnSpc>
                <a:spcPct val="100000"/>
              </a:lnSpc>
              <a:spcBef>
                <a:spcPts val="0"/>
              </a:spcBef>
              <a:buClr>
                <a:srgbClr val="000075"/>
              </a:buClr>
              <a:buFont typeface="Wingdings" panose="05000000000000000000" pitchFamily="2" charset="2"/>
              <a:buChar char="v"/>
            </a:pPr>
            <a:r>
              <a:rPr lang="en-US" dirty="0">
                <a:cs typeface="Adobe Devanagari" panose="02040503050201020203" pitchFamily="18" charset="0"/>
              </a:rPr>
              <a:t> Respond with RR if Seller agrees to everything or nothing in the request</a:t>
            </a:r>
          </a:p>
          <a:p>
            <a:pPr marL="457200" lvl="1" indent="0" algn="just">
              <a:lnSpc>
                <a:spcPct val="100000"/>
              </a:lnSpc>
              <a:spcBef>
                <a:spcPts val="0"/>
              </a:spcBef>
              <a:buClr>
                <a:srgbClr val="000075"/>
              </a:buClr>
              <a:buNone/>
            </a:pPr>
            <a:endParaRPr lang="en-US" dirty="0">
              <a:cs typeface="Adobe Devanagari" panose="02040503050201020203" pitchFamily="18" charset="0"/>
            </a:endParaRPr>
          </a:p>
          <a:p>
            <a:pPr lvl="1" algn="just">
              <a:lnSpc>
                <a:spcPct val="100000"/>
              </a:lnSpc>
              <a:spcBef>
                <a:spcPts val="0"/>
              </a:spcBef>
              <a:buClr>
                <a:srgbClr val="000075"/>
              </a:buClr>
              <a:buFont typeface="Wingdings" panose="05000000000000000000" pitchFamily="2" charset="2"/>
              <a:buChar char="v"/>
            </a:pPr>
            <a:r>
              <a:rPr lang="en-US" dirty="0">
                <a:cs typeface="Adobe Devanagari" panose="02040503050201020203" pitchFamily="18" charset="0"/>
              </a:rPr>
              <a:t> Respond with RRRR if Seller agrees to some or makes any changes to the request</a:t>
            </a:r>
          </a:p>
          <a:p>
            <a:pPr marL="457200" lvl="1" indent="0" algn="just">
              <a:lnSpc>
                <a:spcPct val="100000"/>
              </a:lnSpc>
              <a:spcBef>
                <a:spcPts val="0"/>
              </a:spcBef>
              <a:buClr>
                <a:srgbClr val="000075"/>
              </a:buClr>
              <a:buNone/>
            </a:pPr>
            <a:endParaRPr lang="en-US" dirty="0">
              <a:cs typeface="Adobe Devanagari" panose="02040503050201020203" pitchFamily="18" charset="0"/>
            </a:endParaRPr>
          </a:p>
          <a:p>
            <a:pPr lvl="1" algn="just">
              <a:lnSpc>
                <a:spcPct val="100000"/>
              </a:lnSpc>
              <a:spcBef>
                <a:spcPts val="0"/>
              </a:spcBef>
              <a:buClr>
                <a:srgbClr val="000075"/>
              </a:buClr>
              <a:buFont typeface="Wingdings" panose="05000000000000000000" pitchFamily="2" charset="2"/>
              <a:buChar char="v"/>
            </a:pPr>
            <a:r>
              <a:rPr lang="en-US" dirty="0">
                <a:cs typeface="Adobe Devanagari" panose="02040503050201020203" pitchFamily="18" charset="0"/>
              </a:rPr>
              <a:t> Not respond = no to the request (but a response is courteous)</a:t>
            </a:r>
          </a:p>
          <a:p>
            <a:pPr marL="457200" lvl="1" indent="0" algn="just">
              <a:lnSpc>
                <a:spcPct val="100000"/>
              </a:lnSpc>
              <a:spcBef>
                <a:spcPts val="0"/>
              </a:spcBef>
              <a:buClr>
                <a:srgbClr val="000075"/>
              </a:buClr>
              <a:buNone/>
            </a:pPr>
            <a:endParaRPr lang="en-US" dirty="0">
              <a:cs typeface="Adobe Devanagari" panose="02040503050201020203" pitchFamily="18" charset="0"/>
            </a:endParaRPr>
          </a:p>
          <a:p>
            <a:pPr lvl="1" algn="just">
              <a:lnSpc>
                <a:spcPct val="100000"/>
              </a:lnSpc>
              <a:spcBef>
                <a:spcPts val="0"/>
              </a:spcBef>
              <a:buClr>
                <a:srgbClr val="000075"/>
              </a:buClr>
              <a:buFont typeface="Wingdings" panose="05000000000000000000" pitchFamily="2" charset="2"/>
              <a:buChar char="v"/>
            </a:pPr>
            <a:r>
              <a:rPr lang="en-US" dirty="0">
                <a:cs typeface="Adobe Devanagari" panose="02040503050201020203" pitchFamily="18" charset="0"/>
              </a:rPr>
              <a:t> Seller agreement is conditional; Buyer must agree to remove identified contingencies</a:t>
            </a:r>
          </a:p>
          <a:p>
            <a:pPr lvl="1"/>
            <a:endParaRPr lang="en-US" sz="3000" dirty="0"/>
          </a:p>
        </p:txBody>
      </p:sp>
      <p:pic>
        <p:nvPicPr>
          <p:cNvPr id="2050" name="Picture 2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523" y="2021016"/>
            <a:ext cx="5238750" cy="3476626"/>
          </a:xfrm>
          <a:prstGeom prst="rect">
            <a:avLst/>
          </a:prstGeom>
          <a:noFill/>
          <a:ln w="28575">
            <a:solidFill>
              <a:srgbClr val="00007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6477" y="5928286"/>
            <a:ext cx="1554615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5261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sultado de imagem para HOUSE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7" b="13185"/>
          <a:stretch/>
        </p:blipFill>
        <p:spPr bwMode="auto">
          <a:xfrm>
            <a:off x="0" y="-77561"/>
            <a:ext cx="12192000" cy="693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1258784"/>
          </a:xfrm>
          <a:prstGeom prst="rect">
            <a:avLst/>
          </a:prstGeom>
          <a:solidFill>
            <a:srgbClr val="0000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32618"/>
            <a:ext cx="121920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How the RRRR Form Works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593" y="5902602"/>
            <a:ext cx="1554787" cy="85363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160477"/>
            <a:ext cx="10153403" cy="204537"/>
          </a:xfrm>
          <a:prstGeom prst="rect">
            <a:avLst/>
          </a:prstGeom>
          <a:solidFill>
            <a:srgbClr val="000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55273" y="1466239"/>
            <a:ext cx="11377548" cy="4351338"/>
          </a:xfrm>
          <a:solidFill>
            <a:schemeClr val="accent1">
              <a:alpha val="63000"/>
            </a:schemeClr>
          </a:solidFill>
        </p:spPr>
        <p:txBody>
          <a:bodyPr>
            <a:normAutofit/>
          </a:bodyPr>
          <a:lstStyle/>
          <a:p>
            <a:pPr algn="just">
              <a:buClr>
                <a:srgbClr val="000075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cs typeface="Adobe Devanagari" panose="02040503050201020203" pitchFamily="18" charset="0"/>
              </a:rPr>
              <a:t>In 1A, list those repairs Seller will not make</a:t>
            </a:r>
          </a:p>
          <a:p>
            <a:pPr marL="0" indent="0" algn="just">
              <a:buClr>
                <a:srgbClr val="000075"/>
              </a:buClr>
              <a:buNone/>
            </a:pPr>
            <a:endParaRPr lang="en-US" sz="500" dirty="0">
              <a:cs typeface="Adobe Devanagari" panose="02040503050201020203" pitchFamily="18" charset="0"/>
            </a:endParaRPr>
          </a:p>
          <a:p>
            <a:pPr algn="just">
              <a:buClr>
                <a:srgbClr val="000075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cs typeface="Adobe Devanagari" panose="02040503050201020203" pitchFamily="18" charset="0"/>
              </a:rPr>
              <a:t>Seller agreement is conditional; Buyer must agree to remove identified contingencies</a:t>
            </a:r>
          </a:p>
          <a:p>
            <a:pPr marL="0" indent="0" algn="just">
              <a:buClr>
                <a:srgbClr val="000075"/>
              </a:buClr>
              <a:buNone/>
            </a:pPr>
            <a:endParaRPr lang="en-US" sz="500" dirty="0">
              <a:cs typeface="Adobe Devanagari" panose="02040503050201020203" pitchFamily="18" charset="0"/>
            </a:endParaRPr>
          </a:p>
          <a:p>
            <a:pPr algn="just">
              <a:buClr>
                <a:srgbClr val="000075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cs typeface="Adobe Devanagari" panose="02040503050201020203" pitchFamily="18" charset="0"/>
              </a:rPr>
              <a:t>Buyer may accept Seller’s response or counter terms in 1B or make a new Request for Repair (RR)</a:t>
            </a:r>
          </a:p>
          <a:p>
            <a:pPr marL="0" indent="0" algn="just">
              <a:buClr>
                <a:srgbClr val="000075"/>
              </a:buClr>
              <a:buNone/>
            </a:pPr>
            <a:endParaRPr lang="en-US" sz="500" dirty="0">
              <a:cs typeface="Adobe Devanagari" panose="02040503050201020203" pitchFamily="18" charset="0"/>
            </a:endParaRPr>
          </a:p>
          <a:p>
            <a:pPr algn="just">
              <a:buClr>
                <a:srgbClr val="000075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cs typeface="Adobe Devanagari" panose="02040503050201020203" pitchFamily="18" charset="0"/>
              </a:rPr>
              <a:t>Buyer’s signature removes identified contingencies.  No signature is needed on the Contingency Removal (CR) form (but doing so causes no harm and can be helpful)</a:t>
            </a:r>
          </a:p>
          <a:p>
            <a:pPr marL="0" indent="0" algn="just">
              <a:buClr>
                <a:srgbClr val="000075"/>
              </a:buClr>
              <a:buNone/>
            </a:pPr>
            <a:endParaRPr lang="en-US" sz="500" dirty="0">
              <a:cs typeface="Adobe Devanagari" panose="02040503050201020203" pitchFamily="18" charset="0"/>
            </a:endParaRPr>
          </a:p>
          <a:p>
            <a:pPr algn="just">
              <a:buClr>
                <a:srgbClr val="000075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cs typeface="Adobe Devanagari" panose="02040503050201020203" pitchFamily="18" charset="0"/>
              </a:rPr>
              <a:t>If Buyer counters, then Seller needs to complete section 3 of RRRR.  Otherwise, this section is left blank</a:t>
            </a:r>
          </a:p>
          <a:p>
            <a:pPr lvl="1"/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053230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258784"/>
          </a:xfrm>
          <a:prstGeom prst="rect">
            <a:avLst/>
          </a:prstGeom>
          <a:solidFill>
            <a:srgbClr val="0000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32618"/>
            <a:ext cx="121920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Is Seller Obligated to Make Repairs?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5043" y="5921402"/>
            <a:ext cx="1554787" cy="85363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160477"/>
            <a:ext cx="10153403" cy="204537"/>
          </a:xfrm>
          <a:prstGeom prst="rect">
            <a:avLst/>
          </a:prstGeom>
          <a:solidFill>
            <a:srgbClr val="000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028701" y="1474410"/>
            <a:ext cx="9582604" cy="72571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b="1" u="sng" dirty="0">
                <a:solidFill>
                  <a:srgbClr val="000075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The answer is “No” – with two exceptions:</a:t>
            </a:r>
          </a:p>
          <a:p>
            <a:pPr lvl="1"/>
            <a:endParaRPr lang="en-US" sz="18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35404" y="2316355"/>
            <a:ext cx="5120640" cy="328961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600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Exception #1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00075"/>
              </a:buClr>
              <a:buFont typeface="Wingdings" panose="05000000000000000000" pitchFamily="2" charset="2"/>
              <a:buChar char="§"/>
            </a:pPr>
            <a:r>
              <a:rPr lang="en-US" sz="26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RPA, Paragraph 11: Property is sold “as is” on the date of acceptance.  Seller must repair damage to property that occurs between date of acceptance and before close of escrow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570640" y="2200126"/>
            <a:ext cx="6444739" cy="332398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Exception #2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00075"/>
              </a:buClr>
              <a:buFont typeface="Wingdings" panose="05000000000000000000" pitchFamily="2" charset="2"/>
              <a:buChar char="§"/>
            </a:pPr>
            <a:r>
              <a:rPr lang="en-US" sz="26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Repairs required by state and local law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Clr>
                <a:srgbClr val="000075"/>
              </a:buClr>
              <a:buNone/>
            </a:pPr>
            <a:r>
              <a:rPr lang="en-US" sz="26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- Examples: Point-of-sale bracing of water heaters; retrofitting sliding and shower doors; installing operable smoke detectors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Clr>
                <a:srgbClr val="000075"/>
              </a:buClr>
              <a:buNone/>
            </a:pPr>
            <a:r>
              <a:rPr lang="en-US" sz="26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- Law enables cost of repairs to be negotiated, but parties may not contract to avoid them </a:t>
            </a:r>
          </a:p>
        </p:txBody>
      </p:sp>
    </p:spTree>
    <p:extLst>
      <p:ext uri="{BB962C8B-B14F-4D97-AF65-F5344CB8AC3E}">
        <p14:creationId xmlns:p14="http://schemas.microsoft.com/office/powerpoint/2010/main" val="13987730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258784"/>
          </a:xfrm>
          <a:prstGeom prst="rect">
            <a:avLst/>
          </a:prstGeom>
          <a:solidFill>
            <a:srgbClr val="0000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32618"/>
            <a:ext cx="121920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Is Seller Obligated to Make Repairs?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838200" y="1390799"/>
            <a:ext cx="10515600" cy="318120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b="1" u="sng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No Requirement</a:t>
            </a:r>
          </a:p>
          <a:p>
            <a:pPr lvl="1" algn="just">
              <a:buClr>
                <a:srgbClr val="000075"/>
              </a:buClr>
              <a:buFont typeface="Wingdings" panose="05000000000000000000" pitchFamily="2" charset="2"/>
              <a:buChar char="§"/>
            </a:pPr>
            <a:r>
              <a:rPr lang="en-US" sz="28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RPA, Paragraph 11 states property improvements may not be built “to code,” in compliance with current law or have had permits issued</a:t>
            </a:r>
          </a:p>
          <a:p>
            <a:pPr lvl="1" algn="just">
              <a:buClr>
                <a:srgbClr val="000075"/>
              </a:buClr>
              <a:buFont typeface="Wingdings" panose="05000000000000000000" pitchFamily="2" charset="2"/>
              <a:buChar char="§"/>
            </a:pPr>
            <a:r>
              <a:rPr lang="en-US" sz="2800" i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Known</a:t>
            </a:r>
            <a:r>
              <a:rPr lang="en-US" sz="28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conditions must be disclosed by Seller, but they are not required to be repaired</a:t>
            </a:r>
          </a:p>
        </p:txBody>
      </p:sp>
      <p:pic>
        <p:nvPicPr>
          <p:cNvPr id="12" name="Picture 2" descr="D:\Google Drive\WORKFLOW C\devonhayes -MS- [A][PPT x10][3]\v03\houses-bann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37101"/>
            <a:ext cx="12192000" cy="212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4673598"/>
            <a:ext cx="12192000" cy="65704"/>
          </a:xfrm>
          <a:prstGeom prst="rect">
            <a:avLst/>
          </a:prstGeom>
          <a:solidFill>
            <a:srgbClr val="000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76910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0"/>
            <a:ext cx="5177367" cy="6858000"/>
          </a:xfrm>
          <a:prstGeom prst="rect">
            <a:avLst/>
          </a:prstGeom>
          <a:solidFill>
            <a:srgbClr val="000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" y="1073151"/>
            <a:ext cx="5177367" cy="1631949"/>
          </a:xfrm>
          <a:prstGeom prst="rect">
            <a:avLst/>
          </a:prstGeom>
          <a:solidFill>
            <a:srgbClr val="000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88685" y="1282700"/>
            <a:ext cx="4706559" cy="1195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lnSpc>
                <a:spcPts val="4267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pt-PT" sz="3600" b="1" dirty="0">
                <a:solidFill>
                  <a:prstClr val="white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Special Considerations:  VA and FHA loans</a:t>
            </a:r>
            <a:endParaRPr lang="en-US" altLang="pt-PT" sz="3600" b="1" dirty="0">
              <a:solidFill>
                <a:srgbClr val="353A42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2825751"/>
            <a:ext cx="5177367" cy="905933"/>
          </a:xfrm>
          <a:prstGeom prst="rect">
            <a:avLst/>
          </a:prstGeom>
          <a:solidFill>
            <a:srgbClr val="ACB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191383" y="3023206"/>
            <a:ext cx="38595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pt-PT" sz="1600" dirty="0">
                <a:solidFill>
                  <a:srgbClr val="000075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Repair of habitability conditions by Seller may be required by Buyer’s lender</a:t>
            </a:r>
          </a:p>
        </p:txBody>
      </p:sp>
      <p:sp>
        <p:nvSpPr>
          <p:cNvPr id="10" name="Oval 9"/>
          <p:cNvSpPr/>
          <p:nvPr/>
        </p:nvSpPr>
        <p:spPr>
          <a:xfrm>
            <a:off x="580502" y="2999586"/>
            <a:ext cx="558661" cy="558661"/>
          </a:xfrm>
          <a:prstGeom prst="ellipse">
            <a:avLst/>
          </a:prstGeom>
          <a:solidFill>
            <a:srgbClr val="000075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08000" y="3052233"/>
            <a:ext cx="702733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pt-PT" sz="2133">
                <a:solidFill>
                  <a:prstClr val="white"/>
                </a:solidFill>
                <a:latin typeface="Open Sans Condensed" pitchFamily="34" charset="0"/>
              </a:rPr>
              <a:t>01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" y="3854451"/>
            <a:ext cx="5177367" cy="903816"/>
          </a:xfrm>
          <a:prstGeom prst="rect">
            <a:avLst/>
          </a:prstGeom>
          <a:solidFill>
            <a:srgbClr val="ACB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191383" y="3892252"/>
            <a:ext cx="385959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pt-PT" sz="1600" dirty="0">
                <a:solidFill>
                  <a:srgbClr val="000075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Use C.A.R. Form FHA or VA Notice and Addendum (FVA) to make request for repairs for these loans</a:t>
            </a:r>
          </a:p>
        </p:txBody>
      </p:sp>
      <p:sp>
        <p:nvSpPr>
          <p:cNvPr id="15" name="Oval 14"/>
          <p:cNvSpPr/>
          <p:nvPr/>
        </p:nvSpPr>
        <p:spPr>
          <a:xfrm>
            <a:off x="580502" y="4026831"/>
            <a:ext cx="558661" cy="558661"/>
          </a:xfrm>
          <a:prstGeom prst="ellipse">
            <a:avLst/>
          </a:prstGeom>
          <a:solidFill>
            <a:srgbClr val="000075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508000" y="4080933"/>
            <a:ext cx="702733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pt-PT" sz="2133">
                <a:solidFill>
                  <a:prstClr val="white"/>
                </a:solidFill>
                <a:latin typeface="Open Sans Condensed" pitchFamily="34" charset="0"/>
              </a:rPr>
              <a:t>02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" y="4881034"/>
            <a:ext cx="5177367" cy="903817"/>
          </a:xfrm>
          <a:prstGeom prst="rect">
            <a:avLst/>
          </a:prstGeom>
          <a:solidFill>
            <a:srgbClr val="ACB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210733" y="4790471"/>
            <a:ext cx="384024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pt-PT" sz="1600" dirty="0">
                <a:solidFill>
                  <a:srgbClr val="000075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Buyer should determine Seller’s response before removing the contingency.  Otherwise, lender may not fund and Buyer could be in breach</a:t>
            </a:r>
          </a:p>
        </p:txBody>
      </p:sp>
      <p:sp>
        <p:nvSpPr>
          <p:cNvPr id="20" name="Oval 19"/>
          <p:cNvSpPr/>
          <p:nvPr/>
        </p:nvSpPr>
        <p:spPr>
          <a:xfrm>
            <a:off x="580502" y="5054076"/>
            <a:ext cx="558661" cy="558661"/>
          </a:xfrm>
          <a:prstGeom prst="ellipse">
            <a:avLst/>
          </a:prstGeom>
          <a:solidFill>
            <a:srgbClr val="000075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508000" y="5107517"/>
            <a:ext cx="702733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pt-PT" sz="2133">
                <a:solidFill>
                  <a:prstClr val="white"/>
                </a:solidFill>
                <a:latin typeface="Open Sans Condensed" pitchFamily="34" charset="0"/>
              </a:rPr>
              <a:t>03</a:t>
            </a:r>
          </a:p>
        </p:txBody>
      </p:sp>
      <p:sp>
        <p:nvSpPr>
          <p:cNvPr id="22" name="Oval 21"/>
          <p:cNvSpPr/>
          <p:nvPr/>
        </p:nvSpPr>
        <p:spPr>
          <a:xfrm>
            <a:off x="4914900" y="12700"/>
            <a:ext cx="736600" cy="6832600"/>
          </a:xfrm>
          <a:prstGeom prst="ellipse">
            <a:avLst/>
          </a:prstGeom>
          <a:solidFill>
            <a:srgbClr val="000000">
              <a:alpha val="30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177368" y="0"/>
            <a:ext cx="701463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8" r="17820"/>
          <a:stretch/>
        </p:blipFill>
        <p:spPr>
          <a:xfrm>
            <a:off x="5173090" y="-5950"/>
            <a:ext cx="7082240" cy="686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038785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utoUpdateAnimBg="0"/>
      <p:bldP spid="5" grpId="0" animBg="1" autoUpdateAnimBg="0"/>
      <p:bldP spid="6" grpId="0" autoUpdateAnimBg="0"/>
      <p:bldP spid="7" grpId="0" animBg="1" autoUpdateAnimBg="0"/>
      <p:bldP spid="9" grpId="0" autoUpdateAnimBg="0"/>
      <p:bldP spid="10" grpId="0" animBg="1" autoUpdateAnimBg="0"/>
      <p:bldP spid="11" grpId="0" autoUpdateAnimBg="0"/>
      <p:bldP spid="12" grpId="0" animBg="1" autoUpdateAnimBg="0"/>
      <p:bldP spid="14" grpId="0" autoUpdateAnimBg="0"/>
      <p:bldP spid="15" grpId="0" animBg="1" autoUpdateAnimBg="0"/>
      <p:bldP spid="16" grpId="0" autoUpdateAnimBg="0"/>
      <p:bldP spid="17" grpId="0" animBg="1" autoUpdateAnimBg="0"/>
      <p:bldP spid="19" grpId="0" autoUpdateAnimBg="0"/>
      <p:bldP spid="20" grpId="0" animBg="1" autoUpdateAnimBg="0"/>
      <p:bldP spid="21" grpId="0" autoUpdateAnimBg="0"/>
      <p:bldP spid="22" grpId="0" animBg="1" autoUpdateAnimBg="0"/>
      <p:bldP spid="23" grpId="0" animBg="1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258784"/>
          </a:xfrm>
          <a:prstGeom prst="rect">
            <a:avLst/>
          </a:prstGeom>
          <a:solidFill>
            <a:srgbClr val="0000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32618"/>
            <a:ext cx="121920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Evaluating Repair Requests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818" y="5835927"/>
            <a:ext cx="1554787" cy="85363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160477"/>
            <a:ext cx="10153403" cy="204537"/>
          </a:xfrm>
          <a:prstGeom prst="rect">
            <a:avLst/>
          </a:prstGeom>
          <a:solidFill>
            <a:srgbClr val="000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prstClr val="white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44714" y="1424192"/>
            <a:ext cx="7043057" cy="435133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000075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Material defects disclosed in the inspection reports must be disclosed to other prospective buyers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00075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Other buyers may want similar repairs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00075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Selling price may be affected if sale is cancelled and property is relisted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00075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If Buyer isn’t satisfied with repairs, seller may face post-close negotiation or liability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Clr>
                <a:srgbClr val="000075"/>
              </a:buClr>
              <a:buNone/>
            </a:pPr>
            <a:r>
              <a:rPr lang="en-US" sz="28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- This is a common reason for Seller to offer credit or price concession instead of making repairs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58"/>
          <a:stretch/>
        </p:blipFill>
        <p:spPr>
          <a:xfrm>
            <a:off x="7718961" y="1630610"/>
            <a:ext cx="4473039" cy="373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1971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egal_Tools_Template_W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egal_Tools_Template_Wide [Read-Only]" id="{51AF67A4-5977-4BDF-8508-814B3A170DA8}" vid="{22ED4BCE-CF71-43B8-BAA5-EE2D2C9B3744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5202</TotalTime>
  <Words>789</Words>
  <Application>Microsoft Office PowerPoint</Application>
  <PresentationFormat>Widescreen</PresentationFormat>
  <Paragraphs>82</Paragraphs>
  <Slides>11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Adobe Devanagari</vt:lpstr>
      <vt:lpstr>Arial</vt:lpstr>
      <vt:lpstr>Calibri</vt:lpstr>
      <vt:lpstr>Calibri Light</vt:lpstr>
      <vt:lpstr>Myriad Pro</vt:lpstr>
      <vt:lpstr>Open Sans Condensed</vt:lpstr>
      <vt:lpstr>Wingdings</vt:lpstr>
      <vt:lpstr>Office Theme</vt:lpstr>
      <vt:lpstr>1_Office Theme</vt:lpstr>
      <vt:lpstr>Legal_Tools_Template_Wide</vt:lpstr>
      <vt:lpstr>Negotiating Repairs</vt:lpstr>
      <vt:lpstr>PowerPoint Presentation</vt:lpstr>
      <vt:lpstr>How the RR Form Works (Buyer’s Request)</vt:lpstr>
      <vt:lpstr>How the RR Form Works (Seller’s Response)</vt:lpstr>
      <vt:lpstr>How the RRRR Form Works</vt:lpstr>
      <vt:lpstr>Is Seller Obligated to Make Repairs?</vt:lpstr>
      <vt:lpstr>Is Seller Obligated to Make Repairs?</vt:lpstr>
      <vt:lpstr>PowerPoint Presentation</vt:lpstr>
      <vt:lpstr>Evaluating Repair Requests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Requests for Repair</dc:title>
  <dc:creator>Roger Cruzen</dc:creator>
  <cp:lastModifiedBy>britjettem@caarinc.onmicrosoft.com</cp:lastModifiedBy>
  <cp:revision>102</cp:revision>
  <cp:lastPrinted>2017-01-14T00:55:53Z</cp:lastPrinted>
  <dcterms:created xsi:type="dcterms:W3CDTF">2017-01-11T01:15:52Z</dcterms:created>
  <dcterms:modified xsi:type="dcterms:W3CDTF">2017-02-17T17:21:04Z</dcterms:modified>
</cp:coreProperties>
</file>